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5" r:id="rId8"/>
    <p:sldId id="266" r:id="rId9"/>
    <p:sldId id="267" r:id="rId10"/>
    <p:sldId id="263" r:id="rId11"/>
    <p:sldId id="264" r:id="rId12"/>
    <p:sldId id="268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D9"/>
    <a:srgbClr val="4817FD"/>
    <a:srgbClr val="15E1FD"/>
    <a:srgbClr val="CFE6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8" autoAdjust="0"/>
    <p:restoredTop sz="94660"/>
  </p:normalViewPr>
  <p:slideViewPr>
    <p:cSldViewPr>
      <p:cViewPr varScale="1">
        <p:scale>
          <a:sx n="62" d="100"/>
          <a:sy n="62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3EE84-4A04-4E3F-A537-7A2B10DCCEEF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FDB9-7F27-434F-BB55-4F6C316A2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ladstone.uoregon.edu/~asuomca/diversityinit/definitio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znet.org.uk/Department%20of%20Trade%20and%20Industry%20-%20News%20Article_files/lloydstsb_12_full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cing_crowd_01_m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Wizardry" pitchFamily="2" charset="0"/>
              </a:rPr>
              <a:t>Diversity</a:t>
            </a:r>
            <a:endParaRPr lang="en-US" sz="8000" dirty="0">
              <a:latin typeface="Wizardr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15E1FD"/>
                </a:solidFill>
                <a:latin typeface="Sabotage" pitchFamily="2" charset="0"/>
              </a:rPr>
              <a:t>Laura </a:t>
            </a:r>
            <a:r>
              <a:rPr lang="en-US" dirty="0" err="1" smtClean="0">
                <a:solidFill>
                  <a:srgbClr val="15E1FD"/>
                </a:solidFill>
                <a:latin typeface="Sabotage" pitchFamily="2" charset="0"/>
              </a:rPr>
              <a:t>McDonnold</a:t>
            </a:r>
            <a:endParaRPr lang="en-US" dirty="0" smtClean="0">
              <a:solidFill>
                <a:srgbClr val="15E1FD"/>
              </a:solidFill>
              <a:latin typeface="Sabotage" pitchFamily="2" charset="0"/>
            </a:endParaRPr>
          </a:p>
          <a:p>
            <a:r>
              <a:rPr lang="en-US" sz="2000" dirty="0" smtClean="0">
                <a:solidFill>
                  <a:srgbClr val="15E1FD"/>
                </a:solidFill>
                <a:latin typeface="Arial" pitchFamily="34" charset="0"/>
                <a:cs typeface="Arial" pitchFamily="34" charset="0"/>
              </a:rPr>
              <a:t>Ashford University</a:t>
            </a:r>
            <a:endParaRPr lang="en-US" sz="2000" dirty="0">
              <a:solidFill>
                <a:srgbClr val="15E1F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houette-2.jpg"/>
          <p:cNvPicPr>
            <a:picLocks noChangeAspect="1"/>
          </p:cNvPicPr>
          <p:nvPr/>
        </p:nvPicPr>
        <p:blipFill>
          <a:blip r:embed="rId2"/>
          <a:srcRect l="11250" t="4967" r="8750"/>
          <a:stretch>
            <a:fillRect/>
          </a:stretch>
        </p:blipFill>
        <p:spPr>
          <a:xfrm>
            <a:off x="-76200" y="0"/>
            <a:ext cx="4876800" cy="4373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75037"/>
            <a:ext cx="8229600" cy="3382963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n-US" dirty="0" smtClean="0"/>
              <a:t>In order to get the best from staff &amp; meet the varying needs of their diverse customers, it is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dirty="0" smtClean="0"/>
              <a:t>very important for businesses to manage diversity in a positive way.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dirty="0" smtClean="0"/>
              <a:t>They need to recognize, respect &amp; value people’s differences.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2923" y="381000"/>
            <a:ext cx="48072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Diversity Brings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 Benefits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Businesses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28600"/>
            <a:ext cx="4876800" cy="6400800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None/>
            </a:pPr>
            <a:r>
              <a:rPr lang="en-US" sz="2200" b="1" dirty="0" smtClean="0"/>
              <a:t>People are an organization’s number one asset, so administration should do what they can to keep valuable skills &amp; talent.</a:t>
            </a:r>
          </a:p>
          <a:p>
            <a:pPr>
              <a:spcBef>
                <a:spcPts val="800"/>
              </a:spcBef>
              <a:buNone/>
            </a:pPr>
            <a:r>
              <a:rPr lang="en-US" sz="2000" dirty="0" smtClean="0"/>
              <a:t>A mix of people with different talents, skills, and perspectives allows creativity and innovation to develop.</a:t>
            </a:r>
          </a:p>
          <a:p>
            <a:pPr>
              <a:spcBef>
                <a:spcPts val="800"/>
              </a:spcBef>
              <a:buNone/>
            </a:pPr>
            <a:r>
              <a:rPr lang="en-US" sz="2000" dirty="0" smtClean="0"/>
              <a:t>Organizations need to appeal to the widest possible number of people to fulfill its recruitment needs &amp; attract the skills it requires.</a:t>
            </a:r>
          </a:p>
          <a:p>
            <a:pPr>
              <a:spcBef>
                <a:spcPts val="800"/>
              </a:spcBef>
              <a:buNone/>
            </a:pPr>
            <a:r>
              <a:rPr lang="en-US" sz="2000" dirty="0" smtClean="0"/>
              <a:t>Organizations need to be able to manage a labor force that is becoming increasingly diverse, creating a culture</a:t>
            </a:r>
            <a:r>
              <a:rPr lang="en-US" sz="2000" b="1" dirty="0" smtClean="0"/>
              <a:t> </a:t>
            </a:r>
            <a:r>
              <a:rPr lang="en-US" sz="2000" dirty="0" smtClean="0"/>
              <a:t>of inclusion is essential to build a sustainable business for the future.</a:t>
            </a:r>
          </a:p>
          <a:p>
            <a:pPr>
              <a:spcBef>
                <a:spcPts val="800"/>
              </a:spcBef>
              <a:buNone/>
            </a:pPr>
            <a:r>
              <a:rPr lang="en-US" sz="2000" dirty="0" smtClean="0"/>
              <a:t>Employees who feel valued &amp; respected are more likely to be highly motivated &amp; committed to the organization. This means they are more likely to perform better &amp; make a bigger contribution.</a:t>
            </a:r>
          </a:p>
        </p:txBody>
      </p:sp>
      <p:pic>
        <p:nvPicPr>
          <p:cNvPr id="4" name="Picture 2" descr="C:\Users\Laura\Documents\school\Class 2 WK1\Week4\diversity graphics\conversations_silhouettes_id228513_size450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4088384"/>
            <a:ext cx="3581400" cy="27696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228600"/>
            <a:ext cx="4114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Diversity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Brings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 Benefits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Businesses</a:t>
            </a:r>
            <a:endParaRPr lang="en-US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enRu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68" y="0"/>
            <a:ext cx="525003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1" y="762000"/>
            <a:ext cx="3124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Let’s All Get Along!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C:\Users\Laura\Pictures\Microsoft Clip Organizer\j043780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3222208" cy="2098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cing_crowd_01_max.jpg"/>
          <p:cNvPicPr>
            <a:picLocks noChangeAspect="1"/>
          </p:cNvPicPr>
          <p:nvPr/>
        </p:nvPicPr>
        <p:blipFill>
          <a:blip r:embed="rId2"/>
          <a:srcRect t="20000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Definition: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http://gladstone.uoregon.edu/~asuomca/diversityinit/definition.html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Benefits for Business: 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http://www.biznet.org.uk/Department%20of%20Trade%20and%20Industry%20-%20News%20Article_files/lloydstsb_12_full.pdf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Golden Rule: http://images.google.com/images?gbv=2&amp;hl=en&amp;q=the+golden+rule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2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00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="1" i="1" dirty="0" smtClean="0"/>
              <a:t>exactly</a:t>
            </a:r>
            <a:r>
              <a:rPr lang="en-US" dirty="0" smtClean="0"/>
              <a:t> is diversity?</a:t>
            </a:r>
            <a:endParaRPr lang="en-US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_Positions_Silhouettes.jpg"/>
          <p:cNvPicPr>
            <a:picLocks noChangeAspect="1"/>
          </p:cNvPicPr>
          <p:nvPr/>
        </p:nvPicPr>
        <p:blipFill>
          <a:blip r:embed="rId2"/>
          <a:srcRect t="5708" b="65751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Definition of Diversity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05800" cy="2667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dirty="0" smtClean="0"/>
              <a:t>The concept of diversity encompasses acceptance &amp; respect.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means understanding that each individual is unique, &amp; recognizing our individual differences.</a:t>
            </a:r>
            <a:endParaRPr lang="en-US" dirty="0"/>
          </a:p>
        </p:txBody>
      </p:sp>
      <p:pic>
        <p:nvPicPr>
          <p:cNvPr id="6" name="Picture 5" descr="People_Positions_Silhouettes.jpg"/>
          <p:cNvPicPr>
            <a:picLocks noChangeAspect="1"/>
          </p:cNvPicPr>
          <p:nvPr/>
        </p:nvPicPr>
        <p:blipFill>
          <a:blip r:embed="rId2"/>
          <a:srcRect t="35676" b="35783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_Positions_Silhouettes.jpg"/>
          <p:cNvPicPr>
            <a:picLocks noChangeAspect="1"/>
          </p:cNvPicPr>
          <p:nvPr/>
        </p:nvPicPr>
        <p:blipFill>
          <a:blip r:embed="rId2"/>
          <a:srcRect t="67071" b="5815"/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1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Definition of Diversity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762000"/>
          </a:xfrm>
        </p:spPr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/>
              <a:t>These can be along the dimensions of: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Race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Ethnicity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Gender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Sexual Orientation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Socio-Economic 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36576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Age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Physical Abilities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Religious Beliefs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Political Beliefs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3000" dirty="0" smtClean="0"/>
              <a:t> Or Other Ideologies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aura\Documents\school\Class 2 WK1\Week4\diversity graphics\7wu7lvq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7" cy="338097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7437"/>
            <a:ext cx="8229600" cy="3306763"/>
          </a:xfrm>
        </p:spPr>
        <p:txBody>
          <a:bodyPr>
            <a:normAutofit/>
          </a:bodyPr>
          <a:lstStyle/>
          <a:p>
            <a:pPr marL="0" algn="ctr">
              <a:spcBef>
                <a:spcPts val="400"/>
              </a:spcBef>
              <a:buNone/>
            </a:pPr>
            <a:r>
              <a:rPr lang="en-US" sz="3000" dirty="0" smtClean="0"/>
              <a:t>It is the exploration of these differences in a safe, positive, &amp; nurturing environment. </a:t>
            </a:r>
          </a:p>
          <a:p>
            <a:pPr marL="0" algn="ctr">
              <a:spcBef>
                <a:spcPts val="800"/>
              </a:spcBef>
              <a:buNone/>
            </a:pPr>
            <a:r>
              <a:rPr lang="en-US" sz="3000" dirty="0" smtClean="0"/>
              <a:t>It is about understanding each other &amp; moving beyond simple tolerance to embracing &amp; celebrating the rich dimensions of diversity contained within each individual.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1828800" y="2667000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Definition of Diversity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solidFill>
            <a:srgbClr val="15E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Laura\Documents\school\Class 2 WK1\Week4\diversity graphics\Abou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772400" cy="333875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581400"/>
            <a:ext cx="91440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572000"/>
            <a:ext cx="8386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Diversity brings real benefits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society &amp; businesses.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ura\Documents\school\Class 2 WK1\Week4\diversity graphics\bigstockphoto_People_Silhouettes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18288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society, diversity brings richness &amp; variety. There are always new &amp; interesting things to be learned from each other.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228600"/>
            <a:ext cx="4572000" cy="24384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Diversity Brings Real Benefits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Society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Laura\Documents\school\Class 2 WK1\Week4\diversity graphics\Silhouettes_of_Business_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031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3716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rgbClr val="15E1FD"/>
                </a:solidFill>
              </a:rPr>
              <a:t>For a business, employing a diverse workforce enables it to use a wider range of talents &amp; skills. </a:t>
            </a:r>
            <a:endParaRPr lang="en-US" sz="2800" dirty="0">
              <a:solidFill>
                <a:srgbClr val="15E1F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-1726"/>
            <a:ext cx="74332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Diversity Brings Real </a:t>
            </a:r>
          </a:p>
          <a:p>
            <a:pPr algn="ctr"/>
            <a:r>
              <a:rPr lang="en-US" sz="5400" b="1" cap="all" spc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Benefits to Businesses</a:t>
            </a:r>
            <a:endParaRPr lang="en-US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Laura\Documents\school\Class 2 WK1\Week4\diversity graphics\Silhouettes_of_Business_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9031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3716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15E1FD"/>
                </a:solidFill>
              </a:rPr>
              <a:t>These lead to creativity &amp; innovation. Businesses need to mirror the communities &amp; cultures they work in so they can understand &amp; anticipate the diverse needs of their customers.</a:t>
            </a:r>
          </a:p>
          <a:p>
            <a:pPr marL="0">
              <a:spcBef>
                <a:spcPts val="0"/>
              </a:spcBef>
              <a:buNone/>
            </a:pPr>
            <a:endParaRPr lang="en-US" sz="2400" dirty="0">
              <a:solidFill>
                <a:srgbClr val="15E1F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-1726"/>
            <a:ext cx="74332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Diversity Brings Real </a:t>
            </a:r>
          </a:p>
          <a:p>
            <a:pPr algn="ctr"/>
            <a:r>
              <a:rPr lang="en-US" sz="5400" b="1" cap="all" spc="0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Benefits to Businesses</a:t>
            </a:r>
            <a:endParaRPr lang="en-US" sz="5400" b="1" cap="all" spc="0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414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Diversity</vt:lpstr>
      <vt:lpstr>What exactly is diversity?</vt:lpstr>
      <vt:lpstr>Definition of Diversity </vt:lpstr>
      <vt:lpstr>Definition of Diversity </vt:lpstr>
      <vt:lpstr>Slide 5</vt:lpstr>
      <vt:lpstr>Slide 6</vt:lpstr>
      <vt:lpstr>Diversity Brings Real Benefits To Society</vt:lpstr>
      <vt:lpstr>Slide 8</vt:lpstr>
      <vt:lpstr>Slide 9</vt:lpstr>
      <vt:lpstr>Slide 10</vt:lpstr>
      <vt:lpstr>Slide 11</vt:lpstr>
      <vt:lpstr>Slide 12</vt:lpstr>
      <vt:lpstr>References: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</dc:title>
  <dc:creator>Laura</dc:creator>
  <cp:lastModifiedBy>Laura</cp:lastModifiedBy>
  <cp:revision>84</cp:revision>
  <dcterms:created xsi:type="dcterms:W3CDTF">2008-10-19T21:52:42Z</dcterms:created>
  <dcterms:modified xsi:type="dcterms:W3CDTF">2009-01-11T20:50:25Z</dcterms:modified>
</cp:coreProperties>
</file>